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6.xml"/><Relationship Id="rId63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57e74765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57e74765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7e74765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7e74765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57e7476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57e747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750a02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1750a02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90674c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90674c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90674cb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90674c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90674c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90674c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90674c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90674c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90674cb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90674cb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90674cb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90674cb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7244a3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7244a3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90674cb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90674cb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90674cb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90674cb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90674cb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90674c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90674cb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90674cb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90674c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90674c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90674cb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90674cb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90674cb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90674cb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90674cb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90674cb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90674cb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90674cb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90674cb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90674cb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968d72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968d72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90674cb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90674cb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90674cb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90674cb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90674cb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90674cb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90674cb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90674cb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90674cb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90674cb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90674cb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90674cb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90674cb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90674cb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90674cb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190674cb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90674cb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190674cb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6d32933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6d32933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750a026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750a026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7244a32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17244a32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90674cb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90674cb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90674cb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90674cb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90674cb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90674cb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90674cb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90674cb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90674cb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90674cb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90674cb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90674cb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90674cb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190674cb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90674cb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190674cb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90674cb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190674cb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57e74765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57e7476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90674cb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190674cb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190674cb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190674cb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7244a32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17244a32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b46cfa44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b46cfa44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6d32933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6d32933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193fd27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193fd27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7e7476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7e7476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57e74765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57e7476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57e74765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57e74765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57e74765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57e74765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Machine Learning Applications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Lecture Seven: Clustering and PCA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Dr. Aleksandar Velkoski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Hyperparameter Approaches: RandomizedSearchCV</a:t>
            </a:r>
            <a:endParaRPr sz="3600"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6667" l="0" r="0" t="13287"/>
          <a:stretch/>
        </p:blipFill>
        <p:spPr>
          <a:xfrm>
            <a:off x="1820400" y="1734100"/>
            <a:ext cx="5733225" cy="32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460950" y="5550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Performance</a:t>
            </a:r>
            <a:endParaRPr sz="3600"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15275" l="0" r="0" t="8649"/>
          <a:stretch/>
        </p:blipFill>
        <p:spPr>
          <a:xfrm>
            <a:off x="1647575" y="1726375"/>
            <a:ext cx="6203475" cy="32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is Clustering?</a:t>
            </a:r>
            <a:endParaRPr sz="3600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525" y="1742025"/>
            <a:ext cx="5754059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Applications of Cluster Analysis</a:t>
            </a:r>
            <a:endParaRPr sz="3600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735025"/>
            <a:ext cx="556800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Steps of a Clustering Task</a:t>
            </a:r>
            <a:endParaRPr sz="3600"/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14741" l="0" r="0" t="0"/>
          <a:stretch/>
        </p:blipFill>
        <p:spPr>
          <a:xfrm>
            <a:off x="1594325" y="1787975"/>
            <a:ext cx="5974399" cy="31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Common Distance Measures</a:t>
            </a:r>
            <a:endParaRPr sz="3600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735025"/>
            <a:ext cx="527709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More </a:t>
            </a:r>
            <a:r>
              <a:rPr lang="en" sz="3600"/>
              <a:t>Distance Measures</a:t>
            </a:r>
            <a:endParaRPr sz="360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735025"/>
            <a:ext cx="556800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is a Good Cluster?</a:t>
            </a:r>
            <a:endParaRPr sz="3600"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22456" l="0" r="0" t="0"/>
          <a:stretch/>
        </p:blipFill>
        <p:spPr>
          <a:xfrm>
            <a:off x="1066800" y="1811225"/>
            <a:ext cx="7056324" cy="31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Major Clustering Approaches</a:t>
            </a:r>
            <a:endParaRPr sz="3600"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735025"/>
            <a:ext cx="5485250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Review of Lecture Six</a:t>
            </a:r>
            <a:endParaRPr sz="4800"/>
          </a:p>
        </p:txBody>
      </p:sp>
      <p:sp>
        <p:nvSpPr>
          <p:cNvPr id="74" name="Google Shape;74;p14"/>
          <p:cNvSpPr txBox="1"/>
          <p:nvPr/>
        </p:nvSpPr>
        <p:spPr>
          <a:xfrm>
            <a:off x="238250" y="1274950"/>
            <a:ext cx="420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Gradient Descent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Discuss Code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Partitioning</a:t>
            </a:r>
            <a:r>
              <a:rPr lang="en" sz="3600"/>
              <a:t> Approaches</a:t>
            </a:r>
            <a:endParaRPr sz="3600"/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10881" l="0" r="0" t="0"/>
          <a:stretch/>
        </p:blipFill>
        <p:spPr>
          <a:xfrm>
            <a:off x="1524000" y="1735025"/>
            <a:ext cx="6046424" cy="33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k-Means Clustering Method</a:t>
            </a:r>
            <a:endParaRPr sz="3600"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735025"/>
            <a:ext cx="5183538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k-Means Document Clustering Example</a:t>
            </a:r>
            <a:endParaRPr sz="3600"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735025"/>
            <a:ext cx="5425471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k-Means Document Clustering Example</a:t>
            </a:r>
            <a:endParaRPr sz="3600"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735025"/>
            <a:ext cx="5584307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k-Means Document Clustering Example</a:t>
            </a:r>
            <a:endParaRPr sz="3600"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735025"/>
            <a:ext cx="4803228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k-Means Algorithm</a:t>
            </a:r>
            <a:endParaRPr sz="3600"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735025"/>
            <a:ext cx="5147749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Disk Version of </a:t>
            </a:r>
            <a:r>
              <a:rPr lang="en" sz="3600"/>
              <a:t>k-Means</a:t>
            </a:r>
            <a:endParaRPr sz="3600"/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25617" l="0" r="0" t="0"/>
          <a:stretch/>
        </p:blipFill>
        <p:spPr>
          <a:xfrm>
            <a:off x="762000" y="1735025"/>
            <a:ext cx="7453126" cy="33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BIRCH</a:t>
            </a:r>
            <a:endParaRPr sz="3600"/>
          </a:p>
        </p:txBody>
      </p:sp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/>
          </a:blip>
          <a:srcRect b="26297" l="0" r="0" t="0"/>
          <a:stretch/>
        </p:blipFill>
        <p:spPr>
          <a:xfrm>
            <a:off x="762000" y="1735025"/>
            <a:ext cx="7555276" cy="33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Hierarchical Clustering Algorithms</a:t>
            </a:r>
            <a:endParaRPr sz="3600"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735025"/>
            <a:ext cx="5529513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Hierarchical Clustering Algorithms</a:t>
            </a:r>
            <a:endParaRPr sz="3600"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375" y="1749600"/>
            <a:ext cx="5485250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Lecture Seven</a:t>
            </a:r>
            <a:endParaRPr sz="4800"/>
          </a:p>
        </p:txBody>
      </p:sp>
      <p:sp>
        <p:nvSpPr>
          <p:cNvPr id="80" name="Google Shape;80;p15"/>
          <p:cNvSpPr txBox="1"/>
          <p:nvPr/>
        </p:nvSpPr>
        <p:spPr>
          <a:xfrm>
            <a:off x="238250" y="1274950"/>
            <a:ext cx="420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Hyperparameter Tuning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Clustering 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Principal Component Analysis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Hierarchical Agglomerative Clustering</a:t>
            </a:r>
            <a:endParaRPr sz="3600"/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735025"/>
            <a:ext cx="5183538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Hierarchical Agglomerative Clustering</a:t>
            </a:r>
            <a:endParaRPr sz="3600"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35025"/>
            <a:ext cx="7055372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Distance Between Two Clusters</a:t>
            </a:r>
            <a:endParaRPr sz="3600"/>
          </a:p>
        </p:txBody>
      </p:sp>
      <p:pic>
        <p:nvPicPr>
          <p:cNvPr id="252" name="Google Shape;252;p44"/>
          <p:cNvPicPr preferRelativeResize="0"/>
          <p:nvPr/>
        </p:nvPicPr>
        <p:blipFill rotWithShape="1">
          <a:blip r:embed="rId3">
            <a:alphaModFix/>
          </a:blip>
          <a:srcRect b="19263" l="0" r="0" t="0"/>
          <a:stretch/>
        </p:blipFill>
        <p:spPr>
          <a:xfrm>
            <a:off x="838200" y="1735025"/>
            <a:ext cx="7381324" cy="34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Single Link Method</a:t>
            </a:r>
            <a:endParaRPr sz="3600"/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25" y="1757175"/>
            <a:ext cx="2816617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850" y="1787975"/>
            <a:ext cx="4017300" cy="31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Single Link Method: Distance</a:t>
            </a:r>
            <a:endParaRPr sz="3600"/>
          </a:p>
        </p:txBody>
      </p:sp>
      <p:pic>
        <p:nvPicPr>
          <p:cNvPr id="265" name="Google Shape;265;p46"/>
          <p:cNvPicPr preferRelativeResize="0"/>
          <p:nvPr/>
        </p:nvPicPr>
        <p:blipFill rotWithShape="1">
          <a:blip r:embed="rId3">
            <a:alphaModFix/>
          </a:blip>
          <a:srcRect b="54942" l="0" r="0" t="0"/>
          <a:stretch/>
        </p:blipFill>
        <p:spPr>
          <a:xfrm>
            <a:off x="1752600" y="1735025"/>
            <a:ext cx="5590401" cy="15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625" y="3270525"/>
            <a:ext cx="3860344" cy="16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Complete</a:t>
            </a:r>
            <a:r>
              <a:rPr lang="en" sz="3600"/>
              <a:t> Link Method</a:t>
            </a:r>
            <a:endParaRPr sz="3600"/>
          </a:p>
        </p:txBody>
      </p:sp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735025"/>
            <a:ext cx="5800396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Complete Link Method: </a:t>
            </a:r>
            <a:r>
              <a:rPr lang="en" sz="3600"/>
              <a:t>Distance</a:t>
            </a:r>
            <a:endParaRPr sz="3600"/>
          </a:p>
        </p:txBody>
      </p:sp>
      <p:pic>
        <p:nvPicPr>
          <p:cNvPr id="278" name="Google Shape;278;p48"/>
          <p:cNvPicPr preferRelativeResize="0"/>
          <p:nvPr/>
        </p:nvPicPr>
        <p:blipFill rotWithShape="1">
          <a:blip r:embed="rId3">
            <a:alphaModFix/>
          </a:blip>
          <a:srcRect b="60165" l="0" r="0" t="0"/>
          <a:stretch/>
        </p:blipFill>
        <p:spPr>
          <a:xfrm>
            <a:off x="1676400" y="1735025"/>
            <a:ext cx="5567999" cy="13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500" y="3062424"/>
            <a:ext cx="4279628" cy="1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Average</a:t>
            </a:r>
            <a:r>
              <a:rPr lang="en" sz="3600"/>
              <a:t> Link and Centroid Method</a:t>
            </a:r>
            <a:endParaRPr sz="3600"/>
          </a:p>
        </p:txBody>
      </p:sp>
      <p:pic>
        <p:nvPicPr>
          <p:cNvPr id="285" name="Google Shape;285;p49"/>
          <p:cNvPicPr preferRelativeResize="0"/>
          <p:nvPr/>
        </p:nvPicPr>
        <p:blipFill rotWithShape="1">
          <a:blip r:embed="rId3">
            <a:alphaModFix/>
          </a:blip>
          <a:srcRect b="24710" l="0" r="0" t="0"/>
          <a:stretch/>
        </p:blipFill>
        <p:spPr>
          <a:xfrm>
            <a:off x="838200" y="1735025"/>
            <a:ext cx="7550649" cy="33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Average Link and Centroid Method</a:t>
            </a:r>
            <a:endParaRPr sz="3600"/>
          </a:p>
        </p:txBody>
      </p:sp>
      <p:pic>
        <p:nvPicPr>
          <p:cNvPr id="291" name="Google Shape;291;p50"/>
          <p:cNvPicPr preferRelativeResize="0"/>
          <p:nvPr/>
        </p:nvPicPr>
        <p:blipFill rotWithShape="1">
          <a:blip r:embed="rId3">
            <a:alphaModFix/>
          </a:blip>
          <a:srcRect b="55779" l="0" r="0" t="0"/>
          <a:stretch/>
        </p:blipFill>
        <p:spPr>
          <a:xfrm>
            <a:off x="1752600" y="1735025"/>
            <a:ext cx="5507349" cy="14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225" y="3208600"/>
            <a:ext cx="3927442" cy="16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Component Analysis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is PCA?</a:t>
            </a:r>
            <a:endParaRPr sz="3600"/>
          </a:p>
        </p:txBody>
      </p:sp>
      <p:pic>
        <p:nvPicPr>
          <p:cNvPr id="303" name="Google Shape;3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735025"/>
            <a:ext cx="5529513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Geometric Interpretation of PCA</a:t>
            </a:r>
            <a:endParaRPr sz="3600"/>
          </a:p>
        </p:txBody>
      </p:sp>
      <p:pic>
        <p:nvPicPr>
          <p:cNvPr id="309" name="Google Shape;309;p53"/>
          <p:cNvPicPr preferRelativeResize="0"/>
          <p:nvPr/>
        </p:nvPicPr>
        <p:blipFill rotWithShape="1">
          <a:blip r:embed="rId3">
            <a:alphaModFix/>
          </a:blip>
          <a:srcRect b="60246" l="0" r="0" t="0"/>
          <a:stretch/>
        </p:blipFill>
        <p:spPr>
          <a:xfrm>
            <a:off x="152400" y="1735025"/>
            <a:ext cx="8839199" cy="214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Coordinate Transformation</a:t>
            </a:r>
            <a:endParaRPr sz="3600"/>
          </a:p>
        </p:txBody>
      </p:sp>
      <p:pic>
        <p:nvPicPr>
          <p:cNvPr id="315" name="Google Shape;3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735025"/>
            <a:ext cx="5307839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Principal Components</a:t>
            </a:r>
            <a:endParaRPr sz="3600"/>
          </a:p>
        </p:txBody>
      </p:sp>
      <p:pic>
        <p:nvPicPr>
          <p:cNvPr id="321" name="Google Shape;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735025"/>
            <a:ext cx="4479451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Principal Component Scores</a:t>
            </a:r>
            <a:endParaRPr sz="3600"/>
          </a:p>
        </p:txBody>
      </p:sp>
      <p:pic>
        <p:nvPicPr>
          <p:cNvPr id="327" name="Google Shape;3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813" y="1711775"/>
            <a:ext cx="339892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Principal Component Eigenvalues</a:t>
            </a:r>
            <a:endParaRPr sz="3600"/>
          </a:p>
        </p:txBody>
      </p:sp>
      <p:pic>
        <p:nvPicPr>
          <p:cNvPr id="333" name="Google Shape;3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00" y="1719325"/>
            <a:ext cx="5806613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Principal Component Eigenvalues</a:t>
            </a:r>
            <a:endParaRPr sz="3600"/>
          </a:p>
        </p:txBody>
      </p:sp>
      <p:pic>
        <p:nvPicPr>
          <p:cNvPr id="339" name="Google Shape;3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735025"/>
            <a:ext cx="6109170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Covariance Matrix</a:t>
            </a:r>
            <a:endParaRPr sz="3600"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563" y="1757700"/>
            <a:ext cx="4986883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Eigenvalues and Eigenvectors</a:t>
            </a:r>
            <a:endParaRPr sz="3600"/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6340" l="0" r="0" t="0"/>
          <a:stretch/>
        </p:blipFill>
        <p:spPr>
          <a:xfrm>
            <a:off x="1600200" y="1735025"/>
            <a:ext cx="5786149" cy="33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Reduced Dimension Space</a:t>
            </a:r>
            <a:endParaRPr sz="3600"/>
          </a:p>
        </p:txBody>
      </p:sp>
      <p:pic>
        <p:nvPicPr>
          <p:cNvPr id="357" name="Google Shape;357;p61"/>
          <p:cNvPicPr preferRelativeResize="0"/>
          <p:nvPr/>
        </p:nvPicPr>
        <p:blipFill rotWithShape="1">
          <a:blip r:embed="rId3">
            <a:alphaModFix/>
          </a:blip>
          <a:srcRect b="12907" l="0" r="0" t="0"/>
          <a:stretch/>
        </p:blipFill>
        <p:spPr>
          <a:xfrm>
            <a:off x="1350325" y="1779850"/>
            <a:ext cx="6246700" cy="32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 to Hyperparameter Tuning</a:t>
            </a:r>
            <a:endParaRPr sz="3600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22992" l="0" r="0" t="9974"/>
          <a:stretch/>
        </p:blipFill>
        <p:spPr>
          <a:xfrm>
            <a:off x="1306000" y="1983925"/>
            <a:ext cx="6071249" cy="2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Reduced Dimension Space</a:t>
            </a:r>
            <a:endParaRPr sz="3600"/>
          </a:p>
        </p:txBody>
      </p:sp>
      <p:pic>
        <p:nvPicPr>
          <p:cNvPr id="363" name="Google Shape;3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425" y="1704750"/>
            <a:ext cx="5207426" cy="343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Reduced Dimension Space</a:t>
            </a:r>
            <a:endParaRPr sz="3600"/>
          </a:p>
        </p:txBody>
      </p:sp>
      <p:pic>
        <p:nvPicPr>
          <p:cNvPr id="369" name="Google Shape;369;p63"/>
          <p:cNvPicPr preferRelativeResize="0"/>
          <p:nvPr/>
        </p:nvPicPr>
        <p:blipFill rotWithShape="1">
          <a:blip r:embed="rId3">
            <a:alphaModFix/>
          </a:blip>
          <a:srcRect b="8366" l="0" r="0" t="0"/>
          <a:stretch/>
        </p:blipFill>
        <p:spPr>
          <a:xfrm>
            <a:off x="1295400" y="1735025"/>
            <a:ext cx="6352624" cy="33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Wrapping-up the Lecture 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380" name="Google Shape;380;p65"/>
          <p:cNvSpPr txBox="1"/>
          <p:nvPr>
            <p:ph type="title"/>
          </p:nvPr>
        </p:nvSpPr>
        <p:spPr>
          <a:xfrm>
            <a:off x="4860199" y="712150"/>
            <a:ext cx="4045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getting trapped in a local minima a problem in Gradient Descent?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scree plot and why does it matter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 to Hyperparameter Tuning</a:t>
            </a:r>
            <a:endParaRPr sz="3600"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5788" l="0" r="0" t="9090"/>
          <a:stretch/>
        </p:blipFill>
        <p:spPr>
          <a:xfrm>
            <a:off x="1963609" y="1770950"/>
            <a:ext cx="5437179" cy="3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</a:t>
            </a:r>
            <a:r>
              <a:rPr lang="en" sz="3600"/>
              <a:t>yperparameter Tuning </a:t>
            </a:r>
            <a:r>
              <a:rPr lang="en" sz="3600"/>
              <a:t>Approaches</a:t>
            </a:r>
            <a:endParaRPr sz="3600"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27181" l="0" r="0" t="8649"/>
          <a:stretch/>
        </p:blipFill>
        <p:spPr>
          <a:xfrm>
            <a:off x="894550" y="1873700"/>
            <a:ext cx="6813350" cy="305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Hyperparameter Approaches: GridSearchCV</a:t>
            </a:r>
            <a:endParaRPr sz="3600"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17034" l="0" r="0" t="9316"/>
          <a:stretch/>
        </p:blipFill>
        <p:spPr>
          <a:xfrm>
            <a:off x="1519100" y="1859000"/>
            <a:ext cx="6247576" cy="32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Hyperparameter Approaches: GridSearchCV</a:t>
            </a:r>
            <a:endParaRPr sz="3600"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25634" l="0" r="0" t="8432"/>
          <a:stretch/>
        </p:blipFill>
        <p:spPr>
          <a:xfrm>
            <a:off x="1188450" y="1844300"/>
            <a:ext cx="6872149" cy="31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